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0" r:id="rId4"/>
  </p:sldMasterIdLst>
  <p:notesMasterIdLst>
    <p:notesMasterId r:id="rId24"/>
  </p:notesMasterIdLst>
  <p:handoutMasterIdLst>
    <p:handoutMasterId r:id="rId25"/>
  </p:handoutMasterIdLst>
  <p:sldIdLst>
    <p:sldId id="256" r:id="rId5"/>
    <p:sldId id="267" r:id="rId6"/>
    <p:sldId id="273" r:id="rId7"/>
    <p:sldId id="274" r:id="rId8"/>
    <p:sldId id="275" r:id="rId9"/>
    <p:sldId id="276" r:id="rId10"/>
    <p:sldId id="282" r:id="rId11"/>
    <p:sldId id="277" r:id="rId12"/>
    <p:sldId id="278" r:id="rId13"/>
    <p:sldId id="279" r:id="rId14"/>
    <p:sldId id="280" r:id="rId15"/>
    <p:sldId id="281" r:id="rId16"/>
    <p:sldId id="283" r:id="rId17"/>
    <p:sldId id="284" r:id="rId18"/>
    <p:sldId id="285" r:id="rId19"/>
    <p:sldId id="286" r:id="rId20"/>
    <p:sldId id="287" r:id="rId21"/>
    <p:sldId id="288" r:id="rId22"/>
    <p:sldId id="28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259BEA-82BC-4476-91F2-380E77DBAD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DE9C3-2AB8-44E5-BCFE-5DD42DFC56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7858F-6309-4F09-BEA0-6CBF97E55806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B971B-9BC3-41DB-91DC-F03F5C808D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0720E-F4E2-435B-A885-9194BA3026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8AE00-5498-4F06-8655-F21703489B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20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53C5D-CD12-6D4C-A980-0612968271E2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167F0-0840-1348-BFE4-C6298BBC06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04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2000"/>
                  <a:hueMod val="108000"/>
                  <a:satMod val="164000"/>
                  <a:lumMod val="69000"/>
                </a:schemeClr>
                <a:schemeClr val="dk2">
                  <a:tint val="96000"/>
                  <a:hueMod val="90000"/>
                  <a:satMod val="130000"/>
                  <a:lumMod val="134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10"/>
          <p:cNvSpPr/>
          <p:nvPr/>
        </p:nvSpPr>
        <p:spPr>
          <a:xfrm>
            <a:off x="322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Oval 11"/>
          <p:cNvSpPr/>
          <p:nvPr/>
        </p:nvSpPr>
        <p:spPr>
          <a:xfrm>
            <a:off x="175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Oval 13"/>
          <p:cNvSpPr/>
          <p:nvPr/>
        </p:nvSpPr>
        <p:spPr>
          <a:xfrm>
            <a:off x="7999412" y="-2373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5" name="Oval 14"/>
          <p:cNvSpPr/>
          <p:nvPr/>
        </p:nvSpPr>
        <p:spPr>
          <a:xfrm>
            <a:off x="8609012" y="5874054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reeform 5"/>
          <p:cNvSpPr>
            <a:spLocks noEditPoints="1"/>
          </p:cNvSpPr>
          <p:nvPr/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75D0B1B9-C7DF-F64A-B488-12B3D5090923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73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23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15A5A73-8E13-4E38-8362-0A09BA944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58861" y="478881"/>
            <a:ext cx="5582675" cy="5908526"/>
          </a:xfrm>
          <a:custGeom>
            <a:avLst/>
            <a:gdLst>
              <a:gd name="connsiteX0" fmla="*/ 10816 w 5582675"/>
              <a:gd name="connsiteY0" fmla="*/ 0 h 5908526"/>
              <a:gd name="connsiteX1" fmla="*/ 5582675 w 5582675"/>
              <a:gd name="connsiteY1" fmla="*/ 0 h 5908526"/>
              <a:gd name="connsiteX2" fmla="*/ 5582675 w 5582675"/>
              <a:gd name="connsiteY2" fmla="*/ 5908526 h 5908526"/>
              <a:gd name="connsiteX3" fmla="*/ 0 w 5582675"/>
              <a:gd name="connsiteY3" fmla="*/ 5908526 h 5908526"/>
              <a:gd name="connsiteX4" fmla="*/ 30693 w 5582675"/>
              <a:gd name="connsiteY4" fmla="*/ 5722836 h 5908526"/>
              <a:gd name="connsiteX5" fmla="*/ 223682 w 5582675"/>
              <a:gd name="connsiteY5" fmla="*/ 2921544 h 5908526"/>
              <a:gd name="connsiteX6" fmla="*/ 30693 w 5582675"/>
              <a:gd name="connsiteY6" fmla="*/ 120253 h 59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2675" h="5908526">
                <a:moveTo>
                  <a:pt x="10816" y="0"/>
                </a:moveTo>
                <a:lnTo>
                  <a:pt x="5582675" y="0"/>
                </a:lnTo>
                <a:lnTo>
                  <a:pt x="5582675" y="5908526"/>
                </a:lnTo>
                <a:lnTo>
                  <a:pt x="0" y="5908526"/>
                </a:lnTo>
                <a:lnTo>
                  <a:pt x="30693" y="5722836"/>
                </a:lnTo>
                <a:cubicBezTo>
                  <a:pt x="153771" y="4890115"/>
                  <a:pt x="223682" y="3935837"/>
                  <a:pt x="223682" y="2921544"/>
                </a:cubicBezTo>
                <a:cubicBezTo>
                  <a:pt x="223682" y="1907252"/>
                  <a:pt x="153771" y="952973"/>
                  <a:pt x="30693" y="120253"/>
                </a:cubicBezTo>
                <a:close/>
              </a:path>
            </a:pathLst>
          </a:custGeom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5200-74F0-9445-8847-A53AA9C11C7B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3431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0BDD93-02DA-4B21-9556-FA8B9894F9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58861" y="478880"/>
            <a:ext cx="5582675" cy="5900239"/>
          </a:xfrm>
          <a:custGeom>
            <a:avLst/>
            <a:gdLst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0 w 5582675"/>
              <a:gd name="connsiteY4" fmla="*/ 0 h 5900239"/>
              <a:gd name="connsiteX0" fmla="*/ 3501 w 5586176"/>
              <a:gd name="connsiteY0" fmla="*/ 0 h 5900239"/>
              <a:gd name="connsiteX1" fmla="*/ 5586176 w 5586176"/>
              <a:gd name="connsiteY1" fmla="*/ 0 h 5900239"/>
              <a:gd name="connsiteX2" fmla="*/ 5586176 w 5586176"/>
              <a:gd name="connsiteY2" fmla="*/ 5900239 h 5900239"/>
              <a:gd name="connsiteX3" fmla="*/ 3501 w 5586176"/>
              <a:gd name="connsiteY3" fmla="*/ 5900239 h 5900239"/>
              <a:gd name="connsiteX4" fmla="*/ 0 w 5586176"/>
              <a:gd name="connsiteY4" fmla="*/ 3615600 h 5900239"/>
              <a:gd name="connsiteX5" fmla="*/ 3501 w 5586176"/>
              <a:gd name="connsiteY5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0 w 5582675"/>
              <a:gd name="connsiteY5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117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117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625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625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625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47299 w 5582675"/>
              <a:gd name="connsiteY5" fmla="*/ 24756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11739 w 5582675"/>
              <a:gd name="connsiteY4" fmla="*/ 5647600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52379 w 5582675"/>
              <a:gd name="connsiteY4" fmla="*/ 5647600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82675" h="5900239">
                <a:moveTo>
                  <a:pt x="0" y="0"/>
                </a:moveTo>
                <a:lnTo>
                  <a:pt x="5582675" y="0"/>
                </a:lnTo>
                <a:lnTo>
                  <a:pt x="5582675" y="5900239"/>
                </a:lnTo>
                <a:lnTo>
                  <a:pt x="0" y="5900239"/>
                </a:lnTo>
                <a:cubicBezTo>
                  <a:pt x="14285" y="5817931"/>
                  <a:pt x="34284" y="5741338"/>
                  <a:pt x="42854" y="5653315"/>
                </a:cubicBezTo>
                <a:cubicBezTo>
                  <a:pt x="145724" y="4908883"/>
                  <a:pt x="181919" y="4332092"/>
                  <a:pt x="220019" y="3442880"/>
                </a:cubicBezTo>
                <a:cubicBezTo>
                  <a:pt x="221712" y="2333747"/>
                  <a:pt x="182766" y="1285573"/>
                  <a:pt x="47299" y="247560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23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5200-74F0-9445-8847-A53AA9C11C7B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730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7C1C-DA5E-F743-826B-CB70C940D4E6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7171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10E4C-E478-1D40-94DF-17D7429B053A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993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A9061-1D22-724D-9508-7BAEAF287353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6480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A9061-1D22-724D-9508-7BAEAF287353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5C1B7F-CD73-441E-89FC-46AA9E8B5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150" y="2406650"/>
            <a:ext cx="8663700" cy="34776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974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5E0F-8980-D24A-B2F9-0C7A13C6A6DE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922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41EE2-1449-2741-9D08-61623EFC2A0E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3622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7560-49B8-714F-A7F1-D946D3E64C23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9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237C-03C9-D843-906B-96D98C6B2D61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957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as Icons 5X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480622-FB8F-493B-9965-971B07D752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2913" y="1748812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C5BC223-8B87-4685-A901-71B07847E4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2913" y="2561156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1AE3DDF2-FC22-4381-9763-408FEF9648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2913" y="3373501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170A2BF-28BF-4B27-B92D-B1423601B7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2913" y="4185846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2DB1D08C-9D26-4EC5-B935-D6A265A2A6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92913" y="4998190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6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D2BD-1F35-9841-A6BF-76BE540EE01F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DAF6ED-5E16-4D29-98B7-FB80DB3AAF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70575" y="1840504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8C305CB7-F303-430E-951A-7FC6F97062A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870575" y="2652849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84D427E5-ED69-4A46-A9B7-F4DC4466F3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70575" y="3465194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3DDA902F-61D6-4F1C-86C6-D1F5584AE8B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870575" y="4277539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D8B6871A-9C69-4437-A5AD-A0400BAF2C6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870575" y="5089882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296259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con Bullets Vertica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8ACAEC3-8D8C-3848-8630-7A0DFF3F6116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3702940"/>
            <a:ext cx="1261872" cy="12618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CC12BEA0-F502-0646-A370-7ECF194608D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65103" y="3869836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58C6160-632A-B540-A7E5-81F40CEC1FE7}"/>
              </a:ext>
            </a:extLst>
          </p:cNvPr>
          <p:cNvSpPr>
            <a:spLocks noChangeAspect="1"/>
          </p:cNvSpPr>
          <p:nvPr userDrawn="1"/>
        </p:nvSpPr>
        <p:spPr>
          <a:xfrm>
            <a:off x="6287247" y="3706777"/>
            <a:ext cx="1261872" cy="12618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EB2FEBB6-C1E0-0D47-8CCC-05EE2F7565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452271" y="3873673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15E544-9553-AC42-B5C3-F7AE9AD6D815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799317"/>
            <a:ext cx="1261872" cy="12618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76E934A-C634-DF4D-992A-6E01917693AD}"/>
              </a:ext>
            </a:extLst>
          </p:cNvPr>
          <p:cNvSpPr>
            <a:spLocks noChangeAspect="1"/>
          </p:cNvSpPr>
          <p:nvPr userDrawn="1"/>
        </p:nvSpPr>
        <p:spPr>
          <a:xfrm>
            <a:off x="6289119" y="799317"/>
            <a:ext cx="1261872" cy="12618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F40A-5592-5744-BFD7-61B04D70BFE7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DD13A9-A8EA-4B1C-AE31-FE189E0E8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6275" y="235108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2BAC124-81DA-4B8B-86CD-75C69A4D0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67235" y="235108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493D355-B592-4395-8255-D1D4FB1CF1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6275" y="525854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0A496BB-AA13-44AE-AFA6-30D4ED5099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7235" y="525854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8E97E18E-0E31-B542-9578-D6E4DCD8468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54143" y="966213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7602DDF7-46BD-6045-BDB0-45F47B0B6A9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865103" y="965277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</p:spTree>
    <p:extLst>
      <p:ext uri="{BB962C8B-B14F-4D97-AF65-F5344CB8AC3E}">
        <p14:creationId xmlns:p14="http://schemas.microsoft.com/office/powerpoint/2010/main" val="182046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con Bulle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86F73ED6-3B3B-5A45-912C-FCFD7D53593C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3702940"/>
            <a:ext cx="1261872" cy="12618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B5971407-B12A-EE45-895D-769807DFC76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65103" y="3869836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215321-76D7-AD41-B779-DE347C617DB3}"/>
              </a:ext>
            </a:extLst>
          </p:cNvPr>
          <p:cNvSpPr>
            <a:spLocks noChangeAspect="1"/>
          </p:cNvSpPr>
          <p:nvPr userDrawn="1"/>
        </p:nvSpPr>
        <p:spPr>
          <a:xfrm>
            <a:off x="6288183" y="3706777"/>
            <a:ext cx="1261872" cy="12618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E61684B2-1403-BD44-80B1-6A5C0D0A3C6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454143" y="3873673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B87B079-A5F0-D34B-90BD-17403B51EF47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799317"/>
            <a:ext cx="1261872" cy="12618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7169BE7-153A-034D-B3C8-A226C22DE09C}"/>
              </a:ext>
            </a:extLst>
          </p:cNvPr>
          <p:cNvSpPr>
            <a:spLocks noChangeAspect="1"/>
          </p:cNvSpPr>
          <p:nvPr userDrawn="1"/>
        </p:nvSpPr>
        <p:spPr>
          <a:xfrm>
            <a:off x="6288183" y="799317"/>
            <a:ext cx="1261872" cy="12618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604C6493-8619-1749-A32C-8C1C4E875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54143" y="966213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EE25A905-577F-154D-BA89-4F485EEBC4B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865103" y="965277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7F711-7020-994E-A797-D04033A0CF12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DD13A9-A8EA-4B1C-AE31-FE189E0E8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6275" y="235108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2BAC124-81DA-4B8B-86CD-75C69A4D0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67235" y="235108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493D355-B592-4395-8255-D1D4FB1CF1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6275" y="525854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0A496BB-AA13-44AE-AFA6-30D4ED5099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7235" y="525854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254131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con Bulle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3B87B079-A5F0-D34B-90BD-17403B51EF47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2234226"/>
            <a:ext cx="1261872" cy="12618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7169BE7-153A-034D-B3C8-A226C22DE09C}"/>
              </a:ext>
            </a:extLst>
          </p:cNvPr>
          <p:cNvSpPr>
            <a:spLocks noChangeAspect="1"/>
          </p:cNvSpPr>
          <p:nvPr userDrawn="1"/>
        </p:nvSpPr>
        <p:spPr>
          <a:xfrm>
            <a:off x="6288183" y="2234226"/>
            <a:ext cx="1261872" cy="12618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604C6493-8619-1749-A32C-8C1C4E875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54143" y="2401122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EE25A905-577F-154D-BA89-4F485EEBC4B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865103" y="2400186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7F711-7020-994E-A797-D04033A0CF12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DD13A9-A8EA-4B1C-AE31-FE189E0E8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6275" y="3785996"/>
            <a:ext cx="2325688" cy="1503455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2BAC124-81DA-4B8B-86CD-75C69A4D0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67235" y="3785996"/>
            <a:ext cx="2325688" cy="1503455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2465061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con Bullet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F625DE42-6A2A-D745-B1F8-2AF2793533BE}"/>
              </a:ext>
            </a:extLst>
          </p:cNvPr>
          <p:cNvSpPr>
            <a:spLocks noChangeAspect="1"/>
          </p:cNvSpPr>
          <p:nvPr userDrawn="1"/>
        </p:nvSpPr>
        <p:spPr>
          <a:xfrm>
            <a:off x="8404601" y="3981394"/>
            <a:ext cx="1042415" cy="10424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A87D37E3-62A9-1F44-8520-EBED16BF1C0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535100" y="4123125"/>
            <a:ext cx="781417" cy="758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5F8797D-AFBD-534A-AC82-DE2B7BAECE83}"/>
              </a:ext>
            </a:extLst>
          </p:cNvPr>
          <p:cNvSpPr>
            <a:spLocks noChangeAspect="1"/>
          </p:cNvSpPr>
          <p:nvPr userDrawn="1"/>
        </p:nvSpPr>
        <p:spPr>
          <a:xfrm>
            <a:off x="8404601" y="1932281"/>
            <a:ext cx="1042415" cy="10424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EFE809D2-16A3-B143-BC10-FEC397E62C6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535100" y="2074012"/>
            <a:ext cx="781417" cy="758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9370-372E-0846-B090-5E6EF97A3B62}" type="datetime1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DD13A9-A8EA-4B1C-AE31-FE189E0E8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9670" y="1840992"/>
            <a:ext cx="2095046" cy="122505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2BAC124-81DA-4B8B-86CD-75C69A4D0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19533" y="1840992"/>
            <a:ext cx="2095046" cy="122505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493D355-B592-4395-8255-D1D4FB1CF1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9670" y="3891529"/>
            <a:ext cx="2095046" cy="1222144"/>
          </a:xfrm>
        </p:spPr>
        <p:txBody>
          <a:bodyPr anchor="ctr">
            <a:no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0A496BB-AA13-44AE-AFA6-30D4ED5099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19533" y="3891529"/>
            <a:ext cx="2095046" cy="1222144"/>
          </a:xfrm>
        </p:spPr>
        <p:txBody>
          <a:bodyPr anchor="ctr">
            <a:no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963115-25B3-494B-9A13-AC92EFE94C09}"/>
              </a:ext>
            </a:extLst>
          </p:cNvPr>
          <p:cNvSpPr>
            <a:spLocks noChangeAspect="1"/>
          </p:cNvSpPr>
          <p:nvPr userDrawn="1"/>
        </p:nvSpPr>
        <p:spPr>
          <a:xfrm>
            <a:off x="5070995" y="1932281"/>
            <a:ext cx="1042415" cy="1042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3C759269-D6E6-2B41-8BEE-8B5AFB809B6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01494" y="2074012"/>
            <a:ext cx="781417" cy="758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E569D5-DC38-7C46-95CD-ACFBFBF591A2}"/>
              </a:ext>
            </a:extLst>
          </p:cNvPr>
          <p:cNvSpPr>
            <a:spLocks noChangeAspect="1"/>
          </p:cNvSpPr>
          <p:nvPr userDrawn="1"/>
        </p:nvSpPr>
        <p:spPr>
          <a:xfrm>
            <a:off x="5070995" y="3981394"/>
            <a:ext cx="1042415" cy="10424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E8396DFD-D667-2648-9BE4-6237690F799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201494" y="4123125"/>
            <a:ext cx="781417" cy="758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</p:spTree>
    <p:extLst>
      <p:ext uri="{BB962C8B-B14F-4D97-AF65-F5344CB8AC3E}">
        <p14:creationId xmlns:p14="http://schemas.microsoft.com/office/powerpoint/2010/main" val="292990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8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6ACA6CA-E140-824D-8E8B-5CC5036BDBAE}" type="datetime1">
              <a:rPr lang="en-US" noProof="0" smtClean="0"/>
              <a:pPr/>
              <a:t>3/21/2021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39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59" r:id="rId4"/>
    <p:sldLayoutId id="2147483860" r:id="rId5"/>
    <p:sldLayoutId id="2147483861" r:id="rId6"/>
    <p:sldLayoutId id="2147483862" r:id="rId7"/>
    <p:sldLayoutId id="2147483864" r:id="rId8"/>
    <p:sldLayoutId id="2147483863" r:id="rId9"/>
    <p:sldLayoutId id="2147483858" r:id="rId10"/>
    <p:sldLayoutId id="2147483865" r:id="rId11"/>
    <p:sldLayoutId id="2147483844" r:id="rId12"/>
    <p:sldLayoutId id="2147483845" r:id="rId13"/>
    <p:sldLayoutId id="2147483846" r:id="rId14"/>
    <p:sldLayoutId id="2147483866" r:id="rId15"/>
    <p:sldLayoutId id="2147483847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ingankar/DATASCIENCE_6101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B41E-FC51-4047-9C2D-7FA6782DA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917578"/>
            <a:ext cx="9977643" cy="1731144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DATS 6101 – PROJECT ON CHILD CARE INSPECTION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E989F-747B-4007-9C7A-A35E8B662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507" y="3907657"/>
            <a:ext cx="9250532" cy="1731144"/>
          </a:xfrm>
        </p:spPr>
        <p:txBody>
          <a:bodyPr>
            <a:normAutofit fontScale="85000" lnSpcReduction="20000"/>
          </a:bodyPr>
          <a:lstStyle/>
          <a:p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Team number :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6</a:t>
            </a:r>
          </a:p>
          <a:p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Team members:</a:t>
            </a:r>
          </a:p>
          <a:p>
            <a:pPr>
              <a:buClr>
                <a:schemeClr val="bg1"/>
              </a:buClr>
            </a:pPr>
            <a:r>
              <a:rPr lang="en-US" sz="2000" cap="none" dirty="0">
                <a:latin typeface="Calibri Light" panose="020F0302020204030204" pitchFamily="34" charset="0"/>
                <a:cs typeface="Calibri Light" panose="020F0302020204030204" pitchFamily="34" charset="0"/>
              </a:rPr>
              <a:t>1.    Adina Dingankar		         4.   </a:t>
            </a:r>
            <a:r>
              <a:rPr lang="en-US" sz="2000" cap="non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Rehapriadarsini</a:t>
            </a:r>
            <a:r>
              <a:rPr lang="en-US" sz="2000" cap="non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cap="non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Manikandasamy</a:t>
            </a:r>
            <a:endParaRPr lang="en-US" sz="2000" cap="non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Clr>
                <a:schemeClr val="bg1"/>
              </a:buClr>
            </a:pPr>
            <a:r>
              <a:rPr lang="en-US" sz="2000" cap="none" dirty="0">
                <a:latin typeface="Calibri Light" panose="020F0302020204030204" pitchFamily="34" charset="0"/>
                <a:cs typeface="Calibri Light" panose="020F0302020204030204" pitchFamily="34" charset="0"/>
              </a:rPr>
              <a:t>2.    Ashwin Arun Dixit	         5.   </a:t>
            </a:r>
            <a:r>
              <a:rPr lang="en-US" sz="2000" cap="non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Yaqian</a:t>
            </a:r>
            <a:r>
              <a:rPr lang="en-US" sz="2000" cap="none" dirty="0">
                <a:latin typeface="Calibri Light" panose="020F0302020204030204" pitchFamily="34" charset="0"/>
                <a:cs typeface="Calibri Light" panose="020F0302020204030204" pitchFamily="34" charset="0"/>
              </a:rPr>
              <a:t> Lin</a:t>
            </a:r>
          </a:p>
          <a:p>
            <a:pPr>
              <a:buClr>
                <a:schemeClr val="bg1"/>
              </a:buClr>
            </a:pPr>
            <a:r>
              <a:rPr lang="en-US" sz="2000" cap="none" dirty="0">
                <a:latin typeface="Calibri Light" panose="020F0302020204030204" pitchFamily="34" charset="0"/>
                <a:cs typeface="Calibri Light" panose="020F0302020204030204" pitchFamily="34" charset="0"/>
              </a:rPr>
              <a:t>3.    </a:t>
            </a:r>
            <a:r>
              <a:rPr lang="en-US" sz="2000" cap="non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Deyu</a:t>
            </a:r>
            <a:r>
              <a:rPr lang="en-US" sz="2000" cap="none" dirty="0">
                <a:latin typeface="Calibri Light" panose="020F0302020204030204" pitchFamily="34" charset="0"/>
                <a:cs typeface="Calibri Light" panose="020F0302020204030204" pitchFamily="34" charset="0"/>
              </a:rPr>
              <a:t> Kong</a:t>
            </a:r>
          </a:p>
          <a:p>
            <a:endParaRPr lang="en-US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00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0C51-EA5B-4110-BE66-F57FA116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1" y="973668"/>
            <a:ext cx="10859240" cy="706964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 many educational workers are distributed across various program types</a:t>
            </a:r>
            <a:endParaRPr lang="en-IN" sz="2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8D1331-0867-4D7F-8F98-88BB89BCF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02" t="22242" r="54745" b="31465"/>
          <a:stretch/>
        </p:blipFill>
        <p:spPr>
          <a:xfrm>
            <a:off x="545907" y="2358571"/>
            <a:ext cx="5207193" cy="40147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3DA65-8B52-4A51-8606-8F608304F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10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4CE1E9-3E9C-407F-A0BD-F08A4D930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5" t="21618" r="55488" b="33592"/>
          <a:stretch/>
        </p:blipFill>
        <p:spPr>
          <a:xfrm>
            <a:off x="6329778" y="2467991"/>
            <a:ext cx="5316315" cy="39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6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671B-4C0A-44AD-A777-63053478E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973667"/>
            <a:ext cx="9895340" cy="7676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 many educational workers are distributed across each borough</a:t>
            </a:r>
            <a:endParaRPr lang="en-IN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694AE9-619A-462C-8B2B-88BD46F95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72" t="15234" r="55251" b="40331"/>
          <a:stretch/>
        </p:blipFill>
        <p:spPr>
          <a:xfrm>
            <a:off x="457201" y="2365898"/>
            <a:ext cx="5486399" cy="31845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62F7B-DD8B-466B-ADEE-EAAF79980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11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BB7697-0BE3-4604-9F92-64FF4B7D06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4" t="13204" r="53180" b="41748"/>
          <a:stretch/>
        </p:blipFill>
        <p:spPr>
          <a:xfrm>
            <a:off x="6471821" y="2413438"/>
            <a:ext cx="5262978" cy="3136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3CC7C-CC3A-4CE2-B7EE-B800CAB000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8" t="34563" r="68988" b="50000"/>
          <a:stretch/>
        </p:blipFill>
        <p:spPr>
          <a:xfrm>
            <a:off x="3675888" y="5550408"/>
            <a:ext cx="3772662" cy="101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3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404D4-DC4E-4ACB-9C77-1F157521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973668"/>
            <a:ext cx="10408421" cy="7676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Maximum capacity of children in each borough</a:t>
            </a:r>
            <a:endParaRPr lang="en-IN" sz="2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031F6F-B09E-438B-99F8-BE3965C7E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91" t="17083" r="55455" b="37961"/>
          <a:stretch/>
        </p:blipFill>
        <p:spPr>
          <a:xfrm>
            <a:off x="6569477" y="2509974"/>
            <a:ext cx="5125699" cy="30627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17FB7-FB60-45EA-8F68-A8541599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12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EEEB0-65D1-453A-B79D-C85D206608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4" t="16958" r="53690" b="38382"/>
          <a:stretch/>
        </p:blipFill>
        <p:spPr>
          <a:xfrm>
            <a:off x="496824" y="2509974"/>
            <a:ext cx="5518225" cy="3062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133E54-BAA7-4B3D-9C8A-ABF4694AA8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2" t="26925" r="69143" b="58405"/>
          <a:stretch/>
        </p:blipFill>
        <p:spPr>
          <a:xfrm>
            <a:off x="3790950" y="5572772"/>
            <a:ext cx="3209925" cy="107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41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A614-F651-4E8A-946E-E3EC8423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973668"/>
            <a:ext cx="10303184" cy="767686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Correlation Test : Which borough has improved over the period (2018-2021)</a:t>
            </a:r>
            <a:endParaRPr lang="en-IN" sz="2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47F11-F84F-4C9E-9BE5-2F16B9258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674" y="2419294"/>
            <a:ext cx="5505229" cy="38402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Cor.test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()- Inspection date and Violation Rate (for Brooklyn)</a:t>
            </a: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Cor.test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()- Inspection date and Violation Rate (for Queens)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IN" sz="16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16FBE03-024B-48CD-8755-BBEAFF1B6D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535" t="20086" r="53788" b="59990"/>
          <a:stretch/>
        </p:blipFill>
        <p:spPr>
          <a:xfrm>
            <a:off x="6312023" y="2730550"/>
            <a:ext cx="5327527" cy="160884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413BD-F182-4956-B40C-B7785124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13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3FF5BA-D5C6-49D1-9C63-D6D91C25D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5" t="50000" r="65121" b="31521"/>
          <a:stretch/>
        </p:blipFill>
        <p:spPr>
          <a:xfrm>
            <a:off x="6312024" y="4840549"/>
            <a:ext cx="5260668" cy="14981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245DDAC-5C04-408B-9040-F21EEAD67169}"/>
              </a:ext>
            </a:extLst>
          </p:cNvPr>
          <p:cNvCxnSpPr/>
          <p:nvPr/>
        </p:nvCxnSpPr>
        <p:spPr>
          <a:xfrm>
            <a:off x="5655076" y="3604334"/>
            <a:ext cx="541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82F82A-6867-4507-8C6C-D4DA8C7C6F50}"/>
              </a:ext>
            </a:extLst>
          </p:cNvPr>
          <p:cNvCxnSpPr>
            <a:cxnSpLocks/>
          </p:cNvCxnSpPr>
          <p:nvPr/>
        </p:nvCxnSpPr>
        <p:spPr>
          <a:xfrm>
            <a:off x="5708342" y="5619565"/>
            <a:ext cx="48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441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1BAE4-4C39-419F-BEA4-610823117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973668"/>
            <a:ext cx="9449641" cy="706964"/>
          </a:xfrm>
        </p:spPr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Cor.test</a:t>
            </a: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()</a:t>
            </a:r>
            <a:endParaRPr lang="en-IN" sz="2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DFB2D-FF08-4179-867F-59D00552E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925" y="2603500"/>
            <a:ext cx="5437187" cy="3416301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Cor.test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()- Inspection date and Violation Rate (for Staten Island)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Cor.test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()- Inspection date and Violation Rate (for Manhattan)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B5CADB-94E7-496B-93AF-0A6AC63790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350" t="14122" r="66207" b="63306"/>
          <a:stretch/>
        </p:blipFill>
        <p:spPr>
          <a:xfrm>
            <a:off x="6418555" y="2343705"/>
            <a:ext cx="4358936" cy="188206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D87F1B-739F-4DAE-8D6B-EC4CCC646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14</a:t>
            </a:fld>
            <a:endParaRPr lang="en-US" noProof="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C1AF9E-1650-4A75-95E7-E085A0CC8EBE}"/>
              </a:ext>
            </a:extLst>
          </p:cNvPr>
          <p:cNvCxnSpPr/>
          <p:nvPr/>
        </p:nvCxnSpPr>
        <p:spPr>
          <a:xfrm>
            <a:off x="5868140" y="3524435"/>
            <a:ext cx="550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AFAF8E8-F1EC-4392-A487-5D8FD6326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5" t="30420" r="65194" b="50000"/>
          <a:stretch/>
        </p:blipFill>
        <p:spPr>
          <a:xfrm>
            <a:off x="6597286" y="4552771"/>
            <a:ext cx="4593453" cy="16527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9DADF9-E10F-44BD-80CF-E54F96E28094}"/>
              </a:ext>
            </a:extLst>
          </p:cNvPr>
          <p:cNvCxnSpPr/>
          <p:nvPr/>
        </p:nvCxnSpPr>
        <p:spPr>
          <a:xfrm>
            <a:off x="5868140" y="5584055"/>
            <a:ext cx="550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750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484C1-B2C0-4055-8C6D-8F357675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973668"/>
            <a:ext cx="9411541" cy="706964"/>
          </a:xfrm>
        </p:spPr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Cor.test</a:t>
            </a: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()</a:t>
            </a:r>
            <a:endParaRPr lang="en-IN" sz="2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CA911-C751-4405-9291-2D41B9716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826" y="2473988"/>
            <a:ext cx="5250624" cy="1411548"/>
          </a:xfrm>
        </p:spPr>
        <p:txBody>
          <a:bodyPr/>
          <a:lstStyle/>
          <a:p>
            <a:r>
              <a:rPr lang="en-US" sz="18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Cor.test</a:t>
            </a:r>
            <a:r>
              <a:rPr lang="en-US" sz="1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()- Inspection date and Violation Rate (for Bronx)</a:t>
            </a:r>
          </a:p>
          <a:p>
            <a:endParaRPr lang="en-IN" sz="1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9582BCC-4D36-49A8-9F94-F142A55D38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383" t="37527" r="63598" b="41238"/>
          <a:stretch/>
        </p:blipFill>
        <p:spPr>
          <a:xfrm>
            <a:off x="638175" y="3515556"/>
            <a:ext cx="4892612" cy="297096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45CFD-1E50-4A30-8346-32C848EB62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1EE484-14E6-431E-BF36-1B28DE9798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4722" t="18552" r="55167" b="34340"/>
          <a:stretch/>
        </p:blipFill>
        <p:spPr>
          <a:xfrm>
            <a:off x="6208716" y="2473988"/>
            <a:ext cx="5527564" cy="4157631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2FDA5-36DA-47FA-93B3-D174A4CB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748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C803-6977-4F53-92C3-3220844CB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973668"/>
            <a:ext cx="9459166" cy="706964"/>
          </a:xfrm>
        </p:spPr>
        <p:txBody>
          <a:bodyPr/>
          <a:lstStyle/>
          <a:p>
            <a:r>
              <a:rPr lang="en-IN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Correlation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FA6B5-03DE-4322-8B69-10AA0D145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550" y="2324100"/>
            <a:ext cx="5389562" cy="4571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0FC3E3-2DA4-4247-AF29-41369A4D1C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550" y="3133726"/>
            <a:ext cx="5389563" cy="167639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D5D96B-D94C-4A36-86B3-D9D0914785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8712" y="2324100"/>
            <a:ext cx="5478463" cy="4571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E1FBA1A-CE81-4392-911B-87F3BAB82E8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1888" y="2563178"/>
            <a:ext cx="5389562" cy="3868103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BDEB6-375B-44FC-890D-B0D7D9DF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711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1302A-BA3F-4BE4-95F7-8EEA1B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973668"/>
            <a:ext cx="9411542" cy="706964"/>
          </a:xfrm>
        </p:spPr>
        <p:txBody>
          <a:bodyPr/>
          <a:lstStyle/>
          <a:p>
            <a:r>
              <a:rPr lang="en-IN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Generalized Linear Model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11CC3-D6D5-4CCB-9B89-32D9151A0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074" y="2400300"/>
            <a:ext cx="5380038" cy="576262"/>
          </a:xfrm>
        </p:spPr>
        <p:txBody>
          <a:bodyPr/>
          <a:lstStyle/>
          <a:p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</a:rPr>
              <a:t>Building a Linear model(GLM):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D4BDD37-2F2C-4683-8C06-AD9AE7071F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075" y="2976562"/>
            <a:ext cx="10988671" cy="358570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0ECC8-75F1-4FE1-981D-A2589745D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 flipH="1">
            <a:off x="11588745" y="2472798"/>
            <a:ext cx="45719" cy="503764"/>
          </a:xfrm>
        </p:spPr>
        <p:txBody>
          <a:bodyPr/>
          <a:lstStyle/>
          <a:p>
            <a:endParaRPr lang="en-I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52352-8131-4BFD-8E5C-49A138CF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5FB06D8-3EE8-4775-B814-944F1166A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988150" y="3179762"/>
            <a:ext cx="45719" cy="284003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654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FCECB-65CD-4BC7-8DD0-543D4522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1" y="973668"/>
            <a:ext cx="9421066" cy="706964"/>
          </a:xfrm>
        </p:spPr>
        <p:txBody>
          <a:bodyPr/>
          <a:lstStyle/>
          <a:p>
            <a:r>
              <a:rPr lang="en-IN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422DA-D1CB-4C6F-978A-B5057B8C1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2305050"/>
            <a:ext cx="5484812" cy="576262"/>
          </a:xfrm>
        </p:spPr>
        <p:txBody>
          <a:bodyPr/>
          <a:lstStyle/>
          <a:p>
            <a:r>
              <a:rPr lang="en-IN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Summary &amp; Accuracy: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8A18204-32D9-47FA-A95A-6DDD469744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6219" y="2881313"/>
            <a:ext cx="5589781" cy="341471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F45B4-32A9-4207-94FA-053A9802A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44088" y="2327276"/>
            <a:ext cx="6241693" cy="554036"/>
          </a:xfrm>
        </p:spPr>
        <p:txBody>
          <a:bodyPr/>
          <a:lstStyle/>
          <a:p>
            <a:r>
              <a:rPr lang="en-IN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Variance Inflation Factor(VIF)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21DC9ED-3FDB-4604-A304-D6A8E5497B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461194" y="2881312"/>
            <a:ext cx="6224587" cy="159067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55F83-8D81-4376-8A73-B293040F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383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7A3182-6A33-4532-AEEE-6B582C5662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I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IN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I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IN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I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IN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https://github.com/adingankar/DATASCIENCE_6101</a:t>
            </a:r>
            <a:endParaRPr lang="en-IN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B80B9-F07D-447C-8973-C8F79CC7B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907" y="1693331"/>
            <a:ext cx="3860260" cy="2021419"/>
          </a:xfrm>
        </p:spPr>
        <p:txBody>
          <a:bodyPr>
            <a:normAutofit/>
          </a:bodyPr>
          <a:lstStyle/>
          <a:p>
            <a:r>
              <a:rPr lang="en-IN" sz="28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Github</a:t>
            </a:r>
            <a:r>
              <a:rPr lang="en-IN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Link 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7D9A0-089F-4E1D-9A0B-825EB6FCD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4983480"/>
            <a:ext cx="3859212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EE3E1-B3BF-4105-8705-0BFDEB43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3256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88723-F88E-4F02-B1A9-D1224233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38" y="2287088"/>
            <a:ext cx="3852000" cy="2283824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AGENDA</a:t>
            </a:r>
          </a:p>
        </p:txBody>
      </p:sp>
      <p:pic>
        <p:nvPicPr>
          <p:cNvPr id="32" name="Picture Placeholder 31" descr="Open Book">
            <a:extLst>
              <a:ext uri="{FF2B5EF4-FFF2-40B4-BE49-F238E27FC236}">
                <a16:creationId xmlns:a16="http://schemas.microsoft.com/office/drawing/2014/main" id="{88238207-50D4-41D4-A729-30B439AC842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73279" y="1887516"/>
            <a:ext cx="442593" cy="44259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B5742-D468-45B7-9156-641CD4D80A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About the Dataset </a:t>
            </a:r>
          </a:p>
        </p:txBody>
      </p:sp>
      <p:pic>
        <p:nvPicPr>
          <p:cNvPr id="34" name="Picture Placeholder 33" descr="Pencil">
            <a:extLst>
              <a:ext uri="{FF2B5EF4-FFF2-40B4-BE49-F238E27FC236}">
                <a16:creationId xmlns:a16="http://schemas.microsoft.com/office/drawing/2014/main" id="{3A3178EB-E188-4B9F-9865-1C058BC971A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006751" y="3650908"/>
            <a:ext cx="442593" cy="44259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8D3AC9-532C-45CE-A886-41FE54A32E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SMART Questions</a:t>
            </a:r>
          </a:p>
        </p:txBody>
      </p:sp>
      <p:pic>
        <p:nvPicPr>
          <p:cNvPr id="36" name="Picture Placeholder 35" descr="Pen">
            <a:extLst>
              <a:ext uri="{FF2B5EF4-FFF2-40B4-BE49-F238E27FC236}">
                <a16:creationId xmlns:a16="http://schemas.microsoft.com/office/drawing/2014/main" id="{21A379A7-E90A-4466-BAB4-13E7280FC04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006751" y="5168482"/>
            <a:ext cx="442593" cy="44259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033E00-5119-4205-BD29-9D1A753BE3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EDA</a:t>
            </a:r>
          </a:p>
        </p:txBody>
      </p:sp>
      <p:pic>
        <p:nvPicPr>
          <p:cNvPr id="38" name="Picture Placeholder 37" descr="Highlighter ">
            <a:extLst>
              <a:ext uri="{FF2B5EF4-FFF2-40B4-BE49-F238E27FC236}">
                <a16:creationId xmlns:a16="http://schemas.microsoft.com/office/drawing/2014/main" id="{1CBCB90A-70A5-49AD-821D-C108E3441E0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973279" y="4324550"/>
            <a:ext cx="442593" cy="44259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0A6450-4901-4648-A1D8-F9E19429FA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Statistical Testing</a:t>
            </a:r>
          </a:p>
        </p:txBody>
      </p:sp>
      <p:pic>
        <p:nvPicPr>
          <p:cNvPr id="40" name="Picture Placeholder 39" descr="Books">
            <a:extLst>
              <a:ext uri="{FF2B5EF4-FFF2-40B4-BE49-F238E27FC236}">
                <a16:creationId xmlns:a16="http://schemas.microsoft.com/office/drawing/2014/main" id="{21506F1E-3CF6-4B0C-AE4F-832BC6EA1314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006751" y="2731448"/>
            <a:ext cx="442593" cy="44259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46A07C8-F3A3-4A79-ADA4-D3DF410E68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Model Building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8CA6F-C72D-F944-B10D-0504BB669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75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FBEE-978C-439B-99F2-33A1BA3F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9" y="973668"/>
            <a:ext cx="9259418" cy="706964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Dataset</a:t>
            </a:r>
            <a:endParaRPr lang="en-IN" sz="2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FEF29-2DEE-4B26-B475-3FB8111C5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2308195"/>
            <a:ext cx="11220450" cy="4074850"/>
          </a:xfrm>
        </p:spPr>
        <p:txBody>
          <a:bodyPr>
            <a:normAutofit/>
          </a:bodyPr>
          <a:lstStyle/>
          <a:p>
            <a:pPr algn="l"/>
            <a:r>
              <a:rPr lang="en-US" b="0" i="0" u="none" strike="noStrike" baseline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Child Care Inspection dataset contains a record of all investigations conducted and any related violations at active, city-regulated, center-based child care programs and summer camps over the years 2018-2021</a:t>
            </a:r>
          </a:p>
          <a:p>
            <a:pPr marL="0" indent="0" algn="l">
              <a:buNone/>
            </a:pP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</a:t>
            </a:r>
            <a:r>
              <a:rPr lang="en-US" dirty="0">
                <a:solidFill>
                  <a:srgbClr val="92D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Source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: </a:t>
            </a:r>
            <a:r>
              <a:rPr lang="en-US" b="0" i="0" u="none" strike="noStrike" baseline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Department of Health and Mental Hygiene (</a:t>
            </a:r>
            <a:r>
              <a:rPr lang="en-IN" b="0" i="0" u="none" strike="noStrike" baseline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NYC Open DATA repository) </a:t>
            </a:r>
          </a:p>
          <a:p>
            <a:pPr marL="0" indent="0" algn="l">
              <a:buNone/>
            </a:pPr>
            <a:endParaRPr lang="en-IN" b="0" i="0" u="none" strike="noStrike" baseline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IN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Number of Observations : 37312							Number of Variables : 34</a:t>
            </a:r>
          </a:p>
          <a:p>
            <a:endParaRPr lang="en-IN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IN" sz="16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16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16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16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B56D5-5CE4-40FD-91F3-16C198F3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3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C9F19-D49A-4BD1-918B-7D0743447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0" t="40323" r="77038" b="51457"/>
          <a:stretch/>
        </p:blipFill>
        <p:spPr>
          <a:xfrm>
            <a:off x="656949" y="4429125"/>
            <a:ext cx="3267351" cy="106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4B16C0-37E4-44CD-8994-8F2FE91CC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5" t="24506" r="34175" b="55624"/>
          <a:stretch/>
        </p:blipFill>
        <p:spPr>
          <a:xfrm>
            <a:off x="4461462" y="4352925"/>
            <a:ext cx="7225714" cy="203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21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2382-D3C6-4198-B08F-CB938781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419" y="1454035"/>
            <a:ext cx="4351023" cy="767688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SMART</a:t>
            </a: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Questions</a:t>
            </a:r>
            <a:endParaRPr lang="en-IN" sz="2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7D98A-824C-4E25-AEEE-82753AAFD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5558" y="1757780"/>
            <a:ext cx="4565514" cy="399495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cap="non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 discover the distribution of Centers, Borough and Program Type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cap="non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is the percent of violations reported in each category in all the childcare centers?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cap="non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Which borough has improved over the period (2018-2021)?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cap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6F3A7-09FB-405F-9EFD-032FE3858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1202C-3561-48FD-BBC3-1015E5D44623}"/>
              </a:ext>
            </a:extLst>
          </p:cNvPr>
          <p:cNvSpPr txBox="1"/>
          <p:nvPr/>
        </p:nvSpPr>
        <p:spPr>
          <a:xfrm>
            <a:off x="1514475" y="2611854"/>
            <a:ext cx="3781968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92D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PECIFIC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92D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</a:t>
            </a: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EASURABLE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92D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CHIEVABLE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92D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ELEVANT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92D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IME - ORIENTED</a:t>
            </a:r>
            <a:endParaRPr lang="en-IN" sz="2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72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2370-9962-4F75-8F0E-89F603BA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510" y="2136108"/>
            <a:ext cx="4351023" cy="22838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92D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xploratory</a:t>
            </a:r>
            <a:br>
              <a:rPr lang="en-US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dirty="0">
                <a:solidFill>
                  <a:srgbClr val="92D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ata</a:t>
            </a:r>
            <a:br>
              <a:rPr lang="en-US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dirty="0">
                <a:solidFill>
                  <a:srgbClr val="92D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nalysis</a:t>
            </a:r>
            <a:endParaRPr lang="en-IN" sz="2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6842D-F5F3-4107-9E30-459CB870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6323" y="6054570"/>
            <a:ext cx="4385568" cy="639193"/>
          </a:xfrm>
        </p:spPr>
        <p:txBody>
          <a:bodyPr>
            <a:normAutofit/>
          </a:bodyPr>
          <a:lstStyle/>
          <a:p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45314-6108-49D9-88F0-68E2B66AF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5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0FCCF-3F09-4F5C-8AA5-07F7A8D3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259" y="1799888"/>
            <a:ext cx="4675631" cy="332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17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D7CE-2113-4468-AE0C-9F680684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7" y="973668"/>
            <a:ext cx="9354390" cy="706964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EDA</a:t>
            </a:r>
            <a:endParaRPr lang="en-IN" sz="32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DA0C4-302D-4658-9E6D-2A1EBD954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6" y="2530136"/>
            <a:ext cx="11096624" cy="3915052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Removed redundant duplicated entries 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Dropped variables which doesn’t make much impact for the analysis</a:t>
            </a:r>
          </a:p>
          <a:p>
            <a:pPr marL="0" indent="0">
              <a:buNone/>
            </a:pPr>
            <a:endParaRPr lang="en-I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2298C-EE84-4CF4-BEC6-67699D2D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6</a:t>
            </a:fld>
            <a:endParaRPr lang="en-US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8A2681-0949-4FB6-A500-43F5789BA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7" t="42913" r="27403" b="34627"/>
          <a:stretch/>
        </p:blipFill>
        <p:spPr>
          <a:xfrm>
            <a:off x="561976" y="3429001"/>
            <a:ext cx="11068048" cy="30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48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0BF7-5BDC-4300-9F0D-93BFF230C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973668"/>
            <a:ext cx="9402017" cy="706964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EDA</a:t>
            </a:r>
            <a:endParaRPr lang="en-IN" sz="2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2DE77-FEE5-4977-A906-195D3625C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2603500"/>
            <a:ext cx="11182350" cy="3692526"/>
          </a:xfrm>
        </p:spPr>
        <p:txBody>
          <a:bodyPr>
            <a:normAutofit fontScale="92500" lnSpcReduction="20000"/>
          </a:bodyPr>
          <a:lstStyle/>
          <a:p>
            <a:r>
              <a:rPr lang="en-US" sz="1900" dirty="0">
                <a:latin typeface="Calibri Light" panose="020F0302020204030204" pitchFamily="34" charset="0"/>
                <a:cs typeface="Calibri Light" panose="020F0302020204030204" pitchFamily="34" charset="0"/>
              </a:rPr>
              <a:t>Selected only the unique rows based on Center Names</a:t>
            </a:r>
          </a:p>
          <a:p>
            <a:pPr marL="0" indent="0">
              <a:buNone/>
            </a:pPr>
            <a:endParaRPr lang="en-US" sz="1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1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1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900" dirty="0">
                <a:latin typeface="Calibri Light" panose="020F0302020204030204" pitchFamily="34" charset="0"/>
                <a:cs typeface="Calibri Light" panose="020F0302020204030204" pitchFamily="34" charset="0"/>
              </a:rPr>
              <a:t>Graphs used:</a:t>
            </a:r>
          </a:p>
          <a:p>
            <a:pPr>
              <a:buFont typeface="+mj-lt"/>
              <a:buAutoNum type="arabicPeriod"/>
            </a:pPr>
            <a:r>
              <a:rPr lang="en-US" sz="1900" dirty="0">
                <a:latin typeface="Calibri Light" panose="020F0302020204030204" pitchFamily="34" charset="0"/>
                <a:cs typeface="Calibri Light" panose="020F0302020204030204" pitchFamily="34" charset="0"/>
              </a:rPr>
              <a:t>Donut Chart</a:t>
            </a:r>
          </a:p>
          <a:p>
            <a:pPr>
              <a:buFont typeface="+mj-lt"/>
              <a:buAutoNum type="arabicPeriod"/>
            </a:pPr>
            <a:r>
              <a:rPr lang="en-US" sz="1900" dirty="0">
                <a:latin typeface="Calibri Light" panose="020F0302020204030204" pitchFamily="34" charset="0"/>
                <a:cs typeface="Calibri Light" panose="020F0302020204030204" pitchFamily="34" charset="0"/>
              </a:rPr>
              <a:t>Bar plot</a:t>
            </a:r>
          </a:p>
          <a:p>
            <a:pPr>
              <a:buFont typeface="+mj-lt"/>
              <a:buAutoNum type="arabicPeriod"/>
            </a:pPr>
            <a:r>
              <a:rPr lang="en-US" sz="1900" dirty="0">
                <a:latin typeface="Calibri Light" panose="020F0302020204030204" pitchFamily="34" charset="0"/>
                <a:cs typeface="Calibri Light" panose="020F0302020204030204" pitchFamily="34" charset="0"/>
              </a:rPr>
              <a:t>Histogram</a:t>
            </a:r>
          </a:p>
          <a:p>
            <a:pPr>
              <a:buFont typeface="+mj-lt"/>
              <a:buAutoNum type="arabicPeriod"/>
            </a:pPr>
            <a:r>
              <a:rPr lang="en-US" sz="1900" dirty="0">
                <a:latin typeface="Calibri Light" panose="020F0302020204030204" pitchFamily="34" charset="0"/>
                <a:cs typeface="Calibri Light" panose="020F0302020204030204" pitchFamily="34" charset="0"/>
              </a:rPr>
              <a:t>Box plot</a:t>
            </a:r>
          </a:p>
          <a:p>
            <a:pPr>
              <a:buFont typeface="+mj-lt"/>
              <a:buAutoNum type="arabicPeriod"/>
            </a:pPr>
            <a:r>
              <a:rPr lang="en-US" sz="1900" dirty="0">
                <a:latin typeface="Calibri Light" panose="020F0302020204030204" pitchFamily="34" charset="0"/>
                <a:cs typeface="Calibri Light" panose="020F0302020204030204" pitchFamily="34" charset="0"/>
              </a:rPr>
              <a:t>Line plot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6CC70-97C3-4E40-B273-DAEB4C7EF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7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8B959-0DF3-4E3D-A829-C668A9455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7" t="42913" r="52233" b="45630"/>
          <a:stretch/>
        </p:blipFill>
        <p:spPr>
          <a:xfrm>
            <a:off x="514351" y="3045478"/>
            <a:ext cx="7226978" cy="100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6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8B403-36BD-4EFF-8206-C48C60D3D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38" y="973667"/>
            <a:ext cx="10218199" cy="104156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Discover the distribution of Centers, Borough and Program Type</a:t>
            </a:r>
            <a:endParaRPr lang="en-IN" sz="2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ABCC9C-20CB-4548-9B63-E9459BB9E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63" t="17602" r="51560" b="34453"/>
          <a:stretch/>
        </p:blipFill>
        <p:spPr>
          <a:xfrm>
            <a:off x="6096000" y="3271423"/>
            <a:ext cx="4971496" cy="31426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6D159-E6C2-4AF7-AEB8-E1F3EC82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8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AF1980-EB8B-4334-A488-42487B9C5E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12" t="20454" r="53179" b="40323"/>
          <a:stretch/>
        </p:blipFill>
        <p:spPr>
          <a:xfrm>
            <a:off x="461638" y="3302201"/>
            <a:ext cx="4536490" cy="2689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0D4FCA-EB58-4A0E-AE32-63D335E97B8B}"/>
              </a:ext>
            </a:extLst>
          </p:cNvPr>
          <p:cNvSpPr txBox="1"/>
          <p:nvPr/>
        </p:nvSpPr>
        <p:spPr>
          <a:xfrm>
            <a:off x="461638" y="2932869"/>
            <a:ext cx="4817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Donut representation of centers and Borough</a:t>
            </a:r>
            <a:endParaRPr lang="en-I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30D93-B39A-402C-B9FB-9F567724063E}"/>
              </a:ext>
            </a:extLst>
          </p:cNvPr>
          <p:cNvSpPr txBox="1"/>
          <p:nvPr/>
        </p:nvSpPr>
        <p:spPr>
          <a:xfrm>
            <a:off x="6039776" y="2932869"/>
            <a:ext cx="569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Donut representation of Centers and Program Type</a:t>
            </a:r>
            <a:endParaRPr lang="en-I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517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251B-678D-4E87-A930-2788B68A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920484"/>
            <a:ext cx="10641555" cy="860691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is the percent of violations reported in each category in all the childcare centers</a:t>
            </a:r>
            <a:endParaRPr lang="en-IN" sz="2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FC0E22-9CF3-41AE-9F3F-AE770DF9C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94" t="17083" r="48192" b="36662"/>
          <a:stretch/>
        </p:blipFill>
        <p:spPr>
          <a:xfrm>
            <a:off x="479394" y="3228087"/>
            <a:ext cx="4790982" cy="27094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4545A-3CEB-4359-B985-CC62AAB8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D1E9F-4092-4F5F-AAE1-E7080ADC50EE}"/>
              </a:ext>
            </a:extLst>
          </p:cNvPr>
          <p:cNvSpPr txBox="1"/>
          <p:nvPr/>
        </p:nvSpPr>
        <p:spPr>
          <a:xfrm>
            <a:off x="479394" y="2581756"/>
            <a:ext cx="539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Bar plot of number of violations recorded in each category</a:t>
            </a:r>
            <a:endParaRPr lang="en-I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6769F8-2625-497F-9F3E-6759AC48A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3" t="15506" r="52961" b="43717"/>
          <a:stretch/>
        </p:blipFill>
        <p:spPr>
          <a:xfrm>
            <a:off x="7286464" y="3337909"/>
            <a:ext cx="4156853" cy="23720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F2F231-F5FD-41EA-B79D-8710A01C53C8}"/>
              </a:ext>
            </a:extLst>
          </p:cNvPr>
          <p:cNvSpPr txBox="1"/>
          <p:nvPr/>
        </p:nvSpPr>
        <p:spPr>
          <a:xfrm>
            <a:off x="7231718" y="2620150"/>
            <a:ext cx="426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Donut Representation (in percent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2D7FD1-21C7-4C07-A66F-AC22FD904147}"/>
              </a:ext>
            </a:extLst>
          </p:cNvPr>
          <p:cNvSpPr txBox="1"/>
          <p:nvPr/>
        </p:nvSpPr>
        <p:spPr>
          <a:xfrm>
            <a:off x="485775" y="6152225"/>
            <a:ext cx="11210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The NA in Violation Category means no violation was detected during that inspection. Only around 43.41% of the inspections where violation-free</a:t>
            </a:r>
            <a:endParaRPr lang="en-I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643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741836_Beginning of the year procedures_AAS_v5" id="{51CF042C-A21F-4772-ACB5-34142877F475}" vid="{78ABB5F0-5DDF-4844-A82C-FEADF47C5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83CA34-C6E2-49BA-ACFF-78ADEC0C28F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70D0EAE-52CD-493E-A174-3A7CD0E9C7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B9AE35-8A31-4380-94A6-86E5DFCDD1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Beginning of the year procedures</Template>
  <TotalTime>553</TotalTime>
  <Words>452</Words>
  <Application>Microsoft Office PowerPoint</Application>
  <PresentationFormat>Widescreen</PresentationFormat>
  <Paragraphs>109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Wingdings</vt:lpstr>
      <vt:lpstr>Wingdings 3</vt:lpstr>
      <vt:lpstr>Ion Boardroom</vt:lpstr>
      <vt:lpstr>DATS 6101 – PROJECT ON CHILD CARE INSPECTION</vt:lpstr>
      <vt:lpstr>AGENDA</vt:lpstr>
      <vt:lpstr> Dataset</vt:lpstr>
      <vt:lpstr>SMART Questions</vt:lpstr>
      <vt:lpstr>Exploratory Data Analysis</vt:lpstr>
      <vt:lpstr>EDA</vt:lpstr>
      <vt:lpstr>EDA</vt:lpstr>
      <vt:lpstr>Discover the distribution of Centers, Borough and Program Type</vt:lpstr>
      <vt:lpstr>What is the percent of violations reported in each category in all the childcare centers</vt:lpstr>
      <vt:lpstr>How many educational workers are distributed across various program types</vt:lpstr>
      <vt:lpstr>How many educational workers are distributed across each borough</vt:lpstr>
      <vt:lpstr>Maximum capacity of children in each borough</vt:lpstr>
      <vt:lpstr>Correlation Test : Which borough has improved over the period (2018-2021)</vt:lpstr>
      <vt:lpstr>Cor.test()</vt:lpstr>
      <vt:lpstr>Cor.test()</vt:lpstr>
      <vt:lpstr>Correlation Matrix</vt:lpstr>
      <vt:lpstr>Generalized Linear Model </vt:lpstr>
      <vt:lpstr>Model Summary</vt:lpstr>
      <vt:lpstr>Github Link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DATS 6101 – Project on Child Care Inspection</dc:title>
  <dc:creator>rehapriadarsinimalavika@gmail.com</dc:creator>
  <cp:lastModifiedBy>adina dingankar</cp:lastModifiedBy>
  <cp:revision>69</cp:revision>
  <dcterms:created xsi:type="dcterms:W3CDTF">2021-03-21T11:49:41Z</dcterms:created>
  <dcterms:modified xsi:type="dcterms:W3CDTF">2021-03-21T22:58:09Z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